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79" r:id="rId6"/>
    <p:sldId id="282" r:id="rId7"/>
    <p:sldId id="280" r:id="rId8"/>
    <p:sldId id="281" r:id="rId9"/>
    <p:sldId id="278" r:id="rId10"/>
    <p:sldId id="275" r:id="rId11"/>
    <p:sldId id="276" r:id="rId12"/>
    <p:sldId id="277" r:id="rId13"/>
    <p:sldId id="272" r:id="rId14"/>
    <p:sldId id="274" r:id="rId15"/>
  </p:sldIdLst>
  <p:sldSz cx="9144000" cy="5143500" type="screen16x9"/>
  <p:notesSz cx="6858000" cy="9144000"/>
  <p:embeddedFontLst>
    <p:embeddedFont>
      <p:font typeface="Inter" panose="020B0604020202020204" charset="0"/>
      <p:regular r:id="rId17"/>
      <p:bold r:id="rId18"/>
      <p:italic r:id="rId19"/>
      <p:boldItalic r:id="rId20"/>
    </p:embeddedFont>
    <p:embeddedFont>
      <p:font typeface="Nunito" pitchFamily="2" charset="0"/>
      <p:regular r:id="rId21"/>
      <p:bold r:id="rId22"/>
      <p:italic r:id="rId23"/>
      <p:boldItalic r:id="rId24"/>
    </p:embeddedFont>
    <p:embeddedFont>
      <p:font typeface="Roboto" panose="02000000000000000000" pitchFamily="2" charset="0"/>
      <p:regular r:id="rId25"/>
      <p:bold r:id="rId26"/>
      <p:italic r:id="rId27"/>
      <p:boldItalic r:id="rId28"/>
    </p:embeddedFont>
    <p:embeddedFont>
      <p:font typeface="Source Sans Pro" panose="020B0503030403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6077BB7-85BF-2FF5-5B5B-FB93306A3731}" v="173" dt="2025-01-03T16:36:30.367"/>
    <p1510:client id="{B117D195-5A5B-C0FF-C536-FE12876429FD}" v="368" dt="2025-01-02T16:52:35.5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1a00de23e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1a00de23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1a00de23ee_0_4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1a00de23ee_0_4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1609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1a00de23ee_0_4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1a00de23ee_0_4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603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31a00de23ee_0_4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1a00de23ee_0_4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3151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214b4c59f9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214b4c59f9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1a00de23ee_0_44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1a00de23ee_0_4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1a00de23ee_0_20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1a00de23ee_0_20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1a00de23ee_0_2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1a00de23ee_0_2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8098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5333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2045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902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1a00de23ee_0_3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1a00de23ee_0_3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582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p:nvPr/>
        </p:nvSpPr>
        <p:spPr>
          <a:xfrm>
            <a:off x="6922375" y="1530300"/>
            <a:ext cx="2246100" cy="67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Inter"/>
              <a:ea typeface="Inter"/>
              <a:cs typeface="Inter"/>
              <a:sym typeface="Inter"/>
            </a:endParaRPr>
          </a:p>
        </p:txBody>
      </p:sp>
      <p:sp>
        <p:nvSpPr>
          <p:cNvPr id="129" name="Google Shape;129;p13"/>
          <p:cNvSpPr txBox="1"/>
          <p:nvPr/>
        </p:nvSpPr>
        <p:spPr>
          <a:xfrm>
            <a:off x="390675" y="142050"/>
            <a:ext cx="3825000" cy="9789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endParaRPr sz="2000" b="1">
              <a:solidFill>
                <a:schemeClr val="dk2"/>
              </a:solidFill>
              <a:latin typeface="Inter"/>
              <a:ea typeface="Inter"/>
              <a:cs typeface="Inter"/>
              <a:sym typeface="Inter"/>
            </a:endParaRPr>
          </a:p>
        </p:txBody>
      </p:sp>
      <p:sp>
        <p:nvSpPr>
          <p:cNvPr id="130" name="Google Shape;130;p13"/>
          <p:cNvSpPr txBox="1"/>
          <p:nvPr/>
        </p:nvSpPr>
        <p:spPr>
          <a:xfrm>
            <a:off x="430575" y="4456600"/>
            <a:ext cx="3026100" cy="47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Inter"/>
              <a:ea typeface="Inter"/>
              <a:cs typeface="Inter"/>
              <a:sym typeface="Inter"/>
            </a:endParaRPr>
          </a:p>
        </p:txBody>
      </p:sp>
      <p:sp>
        <p:nvSpPr>
          <p:cNvPr id="131" name="Google Shape;131;p13"/>
          <p:cNvSpPr txBox="1">
            <a:spLocks noGrp="1"/>
          </p:cNvSpPr>
          <p:nvPr>
            <p:ph type="title"/>
          </p:nvPr>
        </p:nvSpPr>
        <p:spPr>
          <a:xfrm>
            <a:off x="0" y="0"/>
            <a:ext cx="9144000" cy="1280700"/>
          </a:xfrm>
          <a:prstGeom prst="rect">
            <a:avLst/>
          </a:prstGeom>
          <a:solidFill>
            <a:srgbClr val="F7A45C"/>
          </a:solidFill>
        </p:spPr>
        <p:txBody>
          <a:bodyPr spcFirstLastPara="1" wrap="square" lIns="91425" tIns="91425" rIns="91425" bIns="91425" anchor="t" anchorCtr="0">
            <a:noAutofit/>
          </a:bodyPr>
          <a:lstStyle/>
          <a:p>
            <a:pPr marL="0" lvl="0" indent="0" algn="ctr" rtl="0">
              <a:lnSpc>
                <a:spcPct val="115000"/>
              </a:lnSpc>
              <a:spcBef>
                <a:spcPts val="2400"/>
              </a:spcBef>
              <a:spcAft>
                <a:spcPts val="0"/>
              </a:spcAft>
              <a:buNone/>
            </a:pPr>
            <a:r>
              <a:rPr lang="en" sz="2300" b="1" i="1">
                <a:solidFill>
                  <a:srgbClr val="000000"/>
                </a:solidFill>
                <a:latin typeface="Times New Roman"/>
                <a:ea typeface="Times New Roman"/>
                <a:cs typeface="Times New Roman"/>
                <a:sym typeface="Times New Roman"/>
              </a:rPr>
              <a:t>South East University                            </a:t>
            </a:r>
            <a:endParaRPr sz="2300" b="1" i="1">
              <a:solidFill>
                <a:srgbClr val="000000"/>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r>
              <a:rPr lang="en" sz="2000">
                <a:solidFill>
                  <a:srgbClr val="000000"/>
                </a:solidFill>
                <a:latin typeface="Times New Roman"/>
                <a:ea typeface="Times New Roman"/>
                <a:cs typeface="Times New Roman"/>
                <a:sym typeface="Times New Roman"/>
              </a:rPr>
              <a:t>Department of Computer Science &amp; Engineering</a:t>
            </a:r>
            <a:endParaRPr sz="2000">
              <a:solidFill>
                <a:srgbClr val="000000"/>
              </a:solidFill>
              <a:latin typeface="Times New Roman"/>
              <a:ea typeface="Times New Roman"/>
              <a:cs typeface="Times New Roman"/>
              <a:sym typeface="Times New Roman"/>
            </a:endParaRPr>
          </a:p>
          <a:p>
            <a:pPr marL="0" lvl="0" indent="0" algn="ctr" rtl="0">
              <a:lnSpc>
                <a:spcPct val="115000"/>
              </a:lnSpc>
              <a:spcBef>
                <a:spcPts val="2400"/>
              </a:spcBef>
              <a:spcAft>
                <a:spcPts val="0"/>
              </a:spcAft>
              <a:buNone/>
            </a:pPr>
            <a:endParaRPr sz="2300" b="1" i="1">
              <a:solidFill>
                <a:srgbClr val="000000"/>
              </a:solidFill>
              <a:latin typeface="Times New Roman"/>
              <a:ea typeface="Times New Roman"/>
              <a:cs typeface="Times New Roman"/>
              <a:sym typeface="Times New Roman"/>
            </a:endParaRPr>
          </a:p>
          <a:p>
            <a:pPr marL="0" lvl="0" indent="0" algn="ctr" rtl="0">
              <a:lnSpc>
                <a:spcPct val="115000"/>
              </a:lnSpc>
              <a:spcBef>
                <a:spcPts val="2400"/>
              </a:spcBef>
              <a:spcAft>
                <a:spcPts val="0"/>
              </a:spcAft>
              <a:buNone/>
            </a:pPr>
            <a:endParaRPr sz="2200" b="1" i="1">
              <a:solidFill>
                <a:srgbClr val="000000"/>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132" name="Google Shape;132;p13"/>
          <p:cNvSpPr txBox="1">
            <a:spLocks noGrp="1"/>
          </p:cNvSpPr>
          <p:nvPr>
            <p:ph type="body" idx="1"/>
          </p:nvPr>
        </p:nvSpPr>
        <p:spPr>
          <a:xfrm>
            <a:off x="311700" y="1492675"/>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33" name="Google Shape;133;p13"/>
          <p:cNvSpPr txBox="1">
            <a:spLocks noGrp="1"/>
          </p:cNvSpPr>
          <p:nvPr>
            <p:ph type="body" idx="2"/>
          </p:nvPr>
        </p:nvSpPr>
        <p:spPr>
          <a:xfrm>
            <a:off x="4832400" y="1492675"/>
            <a:ext cx="3999900" cy="3076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34" name="Google Shape;134;p13" descr="SEU_logo"/>
          <p:cNvPicPr preferRelativeResize="0"/>
          <p:nvPr/>
        </p:nvPicPr>
        <p:blipFill>
          <a:blip r:embed="rId3">
            <a:alphaModFix/>
          </a:blip>
          <a:stretch>
            <a:fillRect/>
          </a:stretch>
        </p:blipFill>
        <p:spPr>
          <a:xfrm>
            <a:off x="7464425" y="80650"/>
            <a:ext cx="1000125" cy="1000125"/>
          </a:xfrm>
          <a:prstGeom prst="rect">
            <a:avLst/>
          </a:prstGeom>
          <a:noFill/>
          <a:ln>
            <a:noFill/>
          </a:ln>
        </p:spPr>
      </p:pic>
      <p:pic>
        <p:nvPicPr>
          <p:cNvPr id="135" name="Google Shape;135;p13"/>
          <p:cNvPicPr preferRelativeResize="0"/>
          <p:nvPr/>
        </p:nvPicPr>
        <p:blipFill>
          <a:blip r:embed="rId4">
            <a:alphaModFix/>
          </a:blip>
          <a:stretch>
            <a:fillRect/>
          </a:stretch>
        </p:blipFill>
        <p:spPr>
          <a:xfrm>
            <a:off x="311700" y="1505700"/>
            <a:ext cx="3999900" cy="3076201"/>
          </a:xfrm>
          <a:prstGeom prst="rect">
            <a:avLst/>
          </a:prstGeom>
          <a:noFill/>
          <a:ln>
            <a:noFill/>
          </a:ln>
        </p:spPr>
      </p:pic>
      <p:pic>
        <p:nvPicPr>
          <p:cNvPr id="136" name="Google Shape;136;p13"/>
          <p:cNvPicPr preferRelativeResize="0"/>
          <p:nvPr/>
        </p:nvPicPr>
        <p:blipFill>
          <a:blip r:embed="rId5">
            <a:alphaModFix/>
          </a:blip>
          <a:stretch>
            <a:fillRect/>
          </a:stretch>
        </p:blipFill>
        <p:spPr>
          <a:xfrm>
            <a:off x="4832400" y="1505700"/>
            <a:ext cx="3999900" cy="3076201"/>
          </a:xfrm>
          <a:prstGeom prst="rect">
            <a:avLst/>
          </a:prstGeom>
          <a:noFill/>
          <a:ln>
            <a:noFill/>
          </a:ln>
        </p:spPr>
      </p:pic>
      <p:sp>
        <p:nvSpPr>
          <p:cNvPr id="137" name="Google Shape;137;p13"/>
          <p:cNvSpPr txBox="1"/>
          <p:nvPr/>
        </p:nvSpPr>
        <p:spPr>
          <a:xfrm>
            <a:off x="5204525" y="1740025"/>
            <a:ext cx="3963900" cy="67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Roboto"/>
              <a:ea typeface="Roboto"/>
              <a:cs typeface="Roboto"/>
              <a:sym typeface="Roboto"/>
            </a:endParaRPr>
          </a:p>
        </p:txBody>
      </p:sp>
      <p:sp>
        <p:nvSpPr>
          <p:cNvPr id="138" name="Google Shape;138;p13"/>
          <p:cNvSpPr txBox="1"/>
          <p:nvPr/>
        </p:nvSpPr>
        <p:spPr>
          <a:xfrm>
            <a:off x="4822200" y="3802800"/>
            <a:ext cx="3999900" cy="779100"/>
          </a:xfrm>
          <a:prstGeom prst="rect">
            <a:avLst/>
          </a:prstGeom>
          <a:solidFill>
            <a:schemeClr val="dk1"/>
          </a:solidFill>
          <a:ln>
            <a:noFill/>
          </a:ln>
        </p:spPr>
        <p:txBody>
          <a:bodyPr spcFirstLastPara="1" wrap="square" lIns="91425" tIns="91425" rIns="91425" bIns="91425" anchor="t" anchorCtr="0">
            <a:noAutofit/>
          </a:bodyPr>
          <a:lstStyle/>
          <a:p>
            <a:r>
              <a:rPr lang="en" sz="1500">
                <a:solidFill>
                  <a:schemeClr val="lt1"/>
                </a:solidFill>
                <a:latin typeface="Roboto"/>
                <a:ea typeface="Roboto"/>
                <a:cs typeface="Roboto"/>
                <a:sym typeface="Roboto"/>
              </a:rPr>
              <a:t>Faculty: Ashek Seum</a:t>
            </a:r>
            <a:endParaRPr sz="1500">
              <a:solidFill>
                <a:schemeClr val="lt1"/>
              </a:solidFill>
              <a:latin typeface="Roboto"/>
              <a:ea typeface="Roboto"/>
              <a:cs typeface="Roboto"/>
              <a:sym typeface="Roboto"/>
            </a:endParaRPr>
          </a:p>
          <a:p>
            <a:pPr marL="0" lvl="0" indent="0" algn="l" rtl="0">
              <a:spcBef>
                <a:spcPts val="0"/>
              </a:spcBef>
              <a:spcAft>
                <a:spcPts val="0"/>
              </a:spcAft>
              <a:buNone/>
            </a:pPr>
            <a:r>
              <a:rPr lang="en" sz="1500">
                <a:solidFill>
                  <a:schemeClr val="lt1"/>
                </a:solidFill>
                <a:latin typeface="Roboto"/>
                <a:ea typeface="Roboto"/>
                <a:cs typeface="Roboto"/>
                <a:sym typeface="Roboto"/>
              </a:rPr>
              <a:t> Lecturer, </a:t>
            </a:r>
            <a:r>
              <a:rPr lang="en" sz="1500" err="1">
                <a:solidFill>
                  <a:schemeClr val="lt1"/>
                </a:solidFill>
                <a:latin typeface="Roboto"/>
                <a:ea typeface="Roboto"/>
                <a:cs typeface="Roboto"/>
                <a:sym typeface="Roboto"/>
              </a:rPr>
              <a:t>Southest</a:t>
            </a:r>
            <a:r>
              <a:rPr lang="en" sz="1500">
                <a:solidFill>
                  <a:schemeClr val="lt1"/>
                </a:solidFill>
                <a:latin typeface="Roboto"/>
                <a:ea typeface="Roboto"/>
                <a:cs typeface="Roboto"/>
                <a:sym typeface="Roboto"/>
              </a:rPr>
              <a:t> University</a:t>
            </a:r>
            <a:endParaRPr sz="15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732340" y="750400"/>
            <a:ext cx="7592510" cy="540547"/>
          </a:xfrm>
          <a:prstGeom prst="rect">
            <a:avLst/>
          </a:prstGeom>
        </p:spPr>
        <p:txBody>
          <a:bodyPr spcFirstLastPara="1" wrap="square" lIns="91425" tIns="91425" rIns="91425" bIns="91425" anchor="ctr" anchorCtr="0">
            <a:normAutofit fontScale="90000"/>
          </a:bodyPr>
          <a:lstStyle/>
          <a:p>
            <a:pPr>
              <a:lnSpc>
                <a:spcPct val="115000"/>
              </a:lnSpc>
              <a:spcBef>
                <a:spcPts val="1400"/>
              </a:spcBef>
              <a:spcAft>
                <a:spcPts val="400"/>
              </a:spcAft>
            </a:pPr>
            <a:r>
              <a:rPr lang="en" sz="2100" b="1">
                <a:ea typeface="Arial"/>
                <a:cs typeface="Arial"/>
                <a:sym typeface="Arial"/>
              </a:rPr>
              <a:t>                  Admin Use Cases</a:t>
            </a:r>
            <a:endParaRPr lang="en-US" sz="4500" b="1" err="1"/>
          </a:p>
        </p:txBody>
      </p:sp>
      <p:sp>
        <p:nvSpPr>
          <p:cNvPr id="198" name="Google Shape;198;p22"/>
          <p:cNvSpPr txBox="1">
            <a:spLocks noGrp="1"/>
          </p:cNvSpPr>
          <p:nvPr>
            <p:ph type="body" idx="1"/>
          </p:nvPr>
        </p:nvSpPr>
        <p:spPr>
          <a:xfrm>
            <a:off x="1047750" y="3148250"/>
            <a:ext cx="3071700" cy="1627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275"/>
              <a:buNone/>
            </a:pPr>
            <a:endParaRPr sz="1200" b="1">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600"/>
              </a:spcAft>
              <a:buSzPts val="275"/>
              <a:buNone/>
            </a:pPr>
            <a:r>
              <a:rPr lang="en">
                <a:solidFill>
                  <a:srgbClr val="000000"/>
                </a:solidFill>
                <a:latin typeface="Arial"/>
                <a:ea typeface="Arial"/>
                <a:cs typeface="Arial"/>
                <a:sym typeface="Arial"/>
              </a:rPr>
              <a:t>  </a:t>
            </a:r>
            <a:endParaRPr sz="1200">
              <a:solidFill>
                <a:srgbClr val="000000"/>
              </a:solidFill>
              <a:latin typeface="Times New Roman"/>
              <a:ea typeface="Times New Roman"/>
              <a:cs typeface="Times New Roman"/>
              <a:sym typeface="Times New Roman"/>
            </a:endParaRPr>
          </a:p>
        </p:txBody>
      </p:sp>
      <p:pic>
        <p:nvPicPr>
          <p:cNvPr id="202" name="Google Shape;202;p22" descr="Gender" title="Gender"/>
          <p:cNvPicPr preferRelativeResize="0"/>
          <p:nvPr/>
        </p:nvPicPr>
        <p:blipFill>
          <a:blip r:embed="rId3"/>
          <a:stretch>
            <a:fillRect/>
          </a:stretch>
        </p:blipFill>
        <p:spPr>
          <a:xfrm>
            <a:off x="1263407" y="1284154"/>
            <a:ext cx="6430570" cy="3498197"/>
          </a:xfrm>
          <a:prstGeom prst="rect">
            <a:avLst/>
          </a:prstGeom>
          <a:noFill/>
          <a:ln>
            <a:noFill/>
          </a:ln>
        </p:spPr>
      </p:pic>
    </p:spTree>
    <p:extLst>
      <p:ext uri="{BB962C8B-B14F-4D97-AF65-F5344CB8AC3E}">
        <p14:creationId xmlns:p14="http://schemas.microsoft.com/office/powerpoint/2010/main" val="16893798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732340" y="750400"/>
            <a:ext cx="7592510" cy="540547"/>
          </a:xfrm>
          <a:prstGeom prst="rect">
            <a:avLst/>
          </a:prstGeom>
        </p:spPr>
        <p:txBody>
          <a:bodyPr spcFirstLastPara="1" wrap="square" lIns="91425" tIns="91425" rIns="91425" bIns="91425" anchor="t" anchorCtr="0">
            <a:normAutofit fontScale="90000"/>
          </a:bodyPr>
          <a:lstStyle/>
          <a:p>
            <a:pPr algn="ctr">
              <a:lnSpc>
                <a:spcPct val="114999"/>
              </a:lnSpc>
              <a:spcBef>
                <a:spcPts val="1400"/>
              </a:spcBef>
              <a:spcAft>
                <a:spcPts val="400"/>
              </a:spcAft>
            </a:pPr>
            <a:r>
              <a:rPr lang="en" sz="2100" b="1">
                <a:cs typeface="Arial"/>
                <a:sym typeface="Arial"/>
              </a:rPr>
              <a:t>Student Use Cases</a:t>
            </a:r>
            <a:endParaRPr lang="en-US"/>
          </a:p>
        </p:txBody>
      </p:sp>
      <p:sp>
        <p:nvSpPr>
          <p:cNvPr id="198" name="Google Shape;198;p22"/>
          <p:cNvSpPr txBox="1">
            <a:spLocks noGrp="1"/>
          </p:cNvSpPr>
          <p:nvPr>
            <p:ph type="body" idx="1"/>
          </p:nvPr>
        </p:nvSpPr>
        <p:spPr>
          <a:xfrm>
            <a:off x="1047750" y="3148250"/>
            <a:ext cx="3071700" cy="1627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275"/>
              <a:buNone/>
            </a:pPr>
            <a:endParaRPr sz="1200" b="1">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600"/>
              </a:spcAft>
              <a:buSzPts val="275"/>
              <a:buNone/>
            </a:pPr>
            <a:r>
              <a:rPr lang="en">
                <a:solidFill>
                  <a:srgbClr val="000000"/>
                </a:solidFill>
                <a:latin typeface="Arial"/>
                <a:ea typeface="Arial"/>
                <a:cs typeface="Arial"/>
                <a:sym typeface="Arial"/>
              </a:rPr>
              <a:t>  </a:t>
            </a:r>
            <a:endParaRPr sz="1200">
              <a:solidFill>
                <a:srgbClr val="000000"/>
              </a:solidFill>
              <a:latin typeface="Times New Roman"/>
              <a:ea typeface="Times New Roman"/>
              <a:cs typeface="Times New Roman"/>
              <a:sym typeface="Times New Roman"/>
            </a:endParaRPr>
          </a:p>
        </p:txBody>
      </p:sp>
      <p:pic>
        <p:nvPicPr>
          <p:cNvPr id="202" name="Google Shape;202;p22" descr="Gender" title="Gender"/>
          <p:cNvPicPr preferRelativeResize="0"/>
          <p:nvPr/>
        </p:nvPicPr>
        <p:blipFill>
          <a:blip r:embed="rId3"/>
          <a:stretch>
            <a:fillRect/>
          </a:stretch>
        </p:blipFill>
        <p:spPr>
          <a:xfrm>
            <a:off x="2716394" y="1284154"/>
            <a:ext cx="4125034" cy="3331811"/>
          </a:xfrm>
          <a:prstGeom prst="rect">
            <a:avLst/>
          </a:prstGeom>
          <a:noFill/>
          <a:ln>
            <a:noFill/>
          </a:ln>
        </p:spPr>
      </p:pic>
    </p:spTree>
    <p:extLst>
      <p:ext uri="{BB962C8B-B14F-4D97-AF65-F5344CB8AC3E}">
        <p14:creationId xmlns:p14="http://schemas.microsoft.com/office/powerpoint/2010/main" val="1832253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732340" y="750400"/>
            <a:ext cx="7592510" cy="540547"/>
          </a:xfrm>
          <a:prstGeom prst="rect">
            <a:avLst/>
          </a:prstGeom>
        </p:spPr>
        <p:txBody>
          <a:bodyPr spcFirstLastPara="1" wrap="square" lIns="91425" tIns="91425" rIns="91425" bIns="91425" anchor="t" anchorCtr="0">
            <a:normAutofit/>
          </a:bodyPr>
          <a:lstStyle/>
          <a:p>
            <a:r>
              <a:rPr lang="en" sz="2100" b="1">
                <a:cs typeface="Arial"/>
                <a:sym typeface="Arial"/>
              </a:rPr>
              <a:t>                            Combined Use Cases</a:t>
            </a:r>
            <a:endParaRPr lang="en" sz="2100">
              <a:solidFill>
                <a:srgbClr val="000000"/>
              </a:solidFill>
              <a:cs typeface="Arial"/>
            </a:endParaRPr>
          </a:p>
          <a:p>
            <a:pPr marL="0" lvl="0" indent="0" algn="l">
              <a:lnSpc>
                <a:spcPct val="114999"/>
              </a:lnSpc>
              <a:spcBef>
                <a:spcPts val="1400"/>
              </a:spcBef>
              <a:spcAft>
                <a:spcPts val="400"/>
              </a:spcAft>
              <a:buNone/>
            </a:pPr>
            <a:endParaRPr lang="en" sz="2100" b="1">
              <a:latin typeface="Arial"/>
              <a:cs typeface="Arial"/>
            </a:endParaRPr>
          </a:p>
        </p:txBody>
      </p:sp>
      <p:sp>
        <p:nvSpPr>
          <p:cNvPr id="198" name="Google Shape;198;p22"/>
          <p:cNvSpPr txBox="1">
            <a:spLocks noGrp="1"/>
          </p:cNvSpPr>
          <p:nvPr>
            <p:ph type="body" idx="1"/>
          </p:nvPr>
        </p:nvSpPr>
        <p:spPr>
          <a:xfrm>
            <a:off x="1047750" y="3148250"/>
            <a:ext cx="3071700" cy="1627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275"/>
              <a:buNone/>
            </a:pPr>
            <a:endParaRPr sz="1200" b="1">
              <a:solidFill>
                <a:srgbClr val="000000"/>
              </a:solidFill>
              <a:latin typeface="Times New Roman"/>
              <a:ea typeface="Times New Roman"/>
              <a:cs typeface="Times New Roman"/>
              <a:sym typeface="Times New Roman"/>
            </a:endParaRPr>
          </a:p>
          <a:p>
            <a:pPr marL="0" lvl="0" indent="0" algn="l" rtl="0">
              <a:lnSpc>
                <a:spcPct val="115000"/>
              </a:lnSpc>
              <a:spcBef>
                <a:spcPts val="1800"/>
              </a:spcBef>
              <a:spcAft>
                <a:spcPts val="600"/>
              </a:spcAft>
              <a:buSzPts val="275"/>
              <a:buNone/>
            </a:pPr>
            <a:r>
              <a:rPr lang="en">
                <a:solidFill>
                  <a:srgbClr val="000000"/>
                </a:solidFill>
                <a:latin typeface="Arial"/>
                <a:ea typeface="Arial"/>
                <a:cs typeface="Arial"/>
                <a:sym typeface="Arial"/>
              </a:rPr>
              <a:t>  </a:t>
            </a:r>
            <a:endParaRPr sz="1200">
              <a:solidFill>
                <a:srgbClr val="000000"/>
              </a:solidFill>
              <a:latin typeface="Times New Roman"/>
              <a:ea typeface="Times New Roman"/>
              <a:cs typeface="Times New Roman"/>
              <a:sym typeface="Times New Roman"/>
            </a:endParaRPr>
          </a:p>
        </p:txBody>
      </p:sp>
      <p:pic>
        <p:nvPicPr>
          <p:cNvPr id="202" name="Google Shape;202;p22" descr="Gender" title="Gender"/>
          <p:cNvPicPr preferRelativeResize="0"/>
          <p:nvPr/>
        </p:nvPicPr>
        <p:blipFill>
          <a:blip r:embed="rId3"/>
          <a:stretch>
            <a:fillRect/>
          </a:stretch>
        </p:blipFill>
        <p:spPr>
          <a:xfrm>
            <a:off x="828273" y="1279812"/>
            <a:ext cx="7684248" cy="3492413"/>
          </a:xfrm>
          <a:prstGeom prst="rect">
            <a:avLst/>
          </a:prstGeom>
          <a:noFill/>
          <a:ln>
            <a:noFill/>
          </a:ln>
        </p:spPr>
      </p:pic>
    </p:spTree>
    <p:extLst>
      <p:ext uri="{BB962C8B-B14F-4D97-AF65-F5344CB8AC3E}">
        <p14:creationId xmlns:p14="http://schemas.microsoft.com/office/powerpoint/2010/main" val="34424282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177800" lvl="0" indent="-177800" algn="l" rtl="0">
              <a:lnSpc>
                <a:spcPct val="115000"/>
              </a:lnSpc>
              <a:spcBef>
                <a:spcPts val="2400"/>
              </a:spcBef>
              <a:spcAft>
                <a:spcPts val="600"/>
              </a:spcAft>
              <a:buNone/>
            </a:pPr>
            <a:r>
              <a:rPr lang="en" sz="1000">
                <a:latin typeface="Arial"/>
                <a:ea typeface="Arial"/>
                <a:cs typeface="Arial"/>
                <a:sym typeface="Arial"/>
              </a:rPr>
              <a:t>                                                                       </a:t>
            </a:r>
            <a:r>
              <a:rPr lang="en" sz="2600" b="1">
                <a:latin typeface="Arial"/>
                <a:ea typeface="Arial"/>
                <a:cs typeface="Arial"/>
                <a:sym typeface="Arial"/>
              </a:rPr>
              <a:t>Conclusion</a:t>
            </a:r>
            <a:endParaRPr sz="3300"/>
          </a:p>
        </p:txBody>
      </p:sp>
      <p:sp>
        <p:nvSpPr>
          <p:cNvPr id="245" name="Google Shape;245;p29"/>
          <p:cNvSpPr txBox="1">
            <a:spLocks noGrp="1"/>
          </p:cNvSpPr>
          <p:nvPr>
            <p:ph type="body" idx="1"/>
          </p:nvPr>
        </p:nvSpPr>
        <p:spPr>
          <a:xfrm>
            <a:off x="819150" y="2019782"/>
            <a:ext cx="7505700" cy="2375613"/>
          </a:xfrm>
          <a:prstGeom prst="rect">
            <a:avLst/>
          </a:prstGeom>
        </p:spPr>
        <p:txBody>
          <a:bodyPr spcFirstLastPara="1" wrap="square" lIns="91425" tIns="91425" rIns="91425" bIns="91425" anchor="t" anchorCtr="0">
            <a:normAutofit/>
          </a:bodyPr>
          <a:lstStyle/>
          <a:p>
            <a:pPr>
              <a:lnSpc>
                <a:spcPct val="114999"/>
              </a:lnSpc>
              <a:buNone/>
            </a:pPr>
            <a:r>
              <a:rPr lang="en" sz="1600">
                <a:solidFill>
                  <a:srgbClr val="000000"/>
                </a:solidFill>
                <a:sym typeface="Arial"/>
              </a:rPr>
              <a:t>       The use case diagram for the Game Room Booking System highlights the interactions between Admin and Student, emphasizing their roles and tasks. It uses relationships like include, extend, and generalization to enhance clarity and modularity. This diagram provides a clear foundation for understanding the system's functionality, guiding its development and implementation.</a:t>
            </a:r>
            <a:endParaRPr lang="en-US"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31" descr="Thanks You Images | Free Photos, PNG Stickers, Wallpapers ..."/>
          <p:cNvPicPr preferRelativeResize="0"/>
          <p:nvPr/>
        </p:nvPicPr>
        <p:blipFill>
          <a:blip r:embed="rId3">
            <a:alphaModFix/>
          </a:blip>
          <a:stretch>
            <a:fillRect/>
          </a:stretch>
        </p:blipFill>
        <p:spPr>
          <a:xfrm>
            <a:off x="704700" y="384525"/>
            <a:ext cx="7620000" cy="4286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43" name="Google Shape;143;p14"/>
          <p:cNvPicPr preferRelativeResize="0"/>
          <p:nvPr/>
        </p:nvPicPr>
        <p:blipFill>
          <a:blip r:embed="rId3">
            <a:alphaModFix/>
          </a:blip>
          <a:stretch>
            <a:fillRect/>
          </a:stretch>
        </p:blipFill>
        <p:spPr>
          <a:xfrm>
            <a:off x="49925" y="72475"/>
            <a:ext cx="5481600" cy="4838701"/>
          </a:xfrm>
          <a:prstGeom prst="rect">
            <a:avLst/>
          </a:prstGeom>
          <a:noFill/>
          <a:ln>
            <a:noFill/>
          </a:ln>
        </p:spPr>
      </p:pic>
      <p:sp>
        <p:nvSpPr>
          <p:cNvPr id="144" name="Google Shape;144;p14"/>
          <p:cNvSpPr txBox="1"/>
          <p:nvPr/>
        </p:nvSpPr>
        <p:spPr>
          <a:xfrm>
            <a:off x="5614025" y="72475"/>
            <a:ext cx="3529800" cy="5038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4200">
              <a:solidFill>
                <a:schemeClr val="dk2"/>
              </a:solidFill>
              <a:latin typeface="Times New Roman"/>
              <a:ea typeface="Times New Roman"/>
              <a:cs typeface="Times New Roman"/>
              <a:sym typeface="Times New Roman"/>
            </a:endParaRPr>
          </a:p>
          <a:p>
            <a:pPr marL="0" lvl="0" indent="0" algn="ctr" rtl="0">
              <a:lnSpc>
                <a:spcPct val="115000"/>
              </a:lnSpc>
              <a:spcBef>
                <a:spcPts val="0"/>
              </a:spcBef>
              <a:spcAft>
                <a:spcPts val="0"/>
              </a:spcAft>
              <a:buNone/>
            </a:pPr>
            <a:endParaRPr sz="4200">
              <a:solidFill>
                <a:schemeClr val="dk2"/>
              </a:solidFill>
              <a:latin typeface="Times New Roman"/>
              <a:ea typeface="Times New Roman"/>
              <a:cs typeface="Times New Roman"/>
              <a:sym typeface="Times New Roman"/>
            </a:endParaRPr>
          </a:p>
          <a:p>
            <a:pPr marL="0" lvl="0" indent="0" algn="ctr" rtl="0">
              <a:lnSpc>
                <a:spcPct val="115000"/>
              </a:lnSpc>
              <a:spcBef>
                <a:spcPts val="0"/>
              </a:spcBef>
              <a:spcAft>
                <a:spcPts val="0"/>
              </a:spcAft>
              <a:buClr>
                <a:schemeClr val="dk2"/>
              </a:buClr>
              <a:buSzPts val="1100"/>
              <a:buFont typeface="Arial"/>
              <a:buNone/>
            </a:pPr>
            <a:r>
              <a:rPr lang="en" sz="4200">
                <a:solidFill>
                  <a:schemeClr val="dk2"/>
                </a:solidFill>
                <a:latin typeface="Times New Roman"/>
                <a:ea typeface="Times New Roman"/>
                <a:cs typeface="Times New Roman"/>
                <a:sym typeface="Times New Roman"/>
              </a:rPr>
              <a:t>SEU Game Booking Management</a:t>
            </a:r>
            <a:endParaRPr sz="1800">
              <a:solidFill>
                <a:schemeClr val="lt2"/>
              </a:solidFill>
              <a:latin typeface="Source Sans Pro"/>
              <a:ea typeface="Source Sans Pro"/>
              <a:cs typeface="Source Sans Pro"/>
              <a:sym typeface="Source Sans Pr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pic>
        <p:nvPicPr>
          <p:cNvPr id="149" name="Google Shape;149;p15"/>
          <p:cNvPicPr preferRelativeResize="0">
            <a:picLocks noGrp="1"/>
          </p:cNvPicPr>
          <p:nvPr>
            <p:ph type="pic" idx="2"/>
          </p:nvPr>
        </p:nvPicPr>
        <p:blipFill rotWithShape="1">
          <a:blip r:embed="rId3">
            <a:alphaModFix/>
          </a:blip>
          <a:srcRect/>
          <a:stretch/>
        </p:blipFill>
        <p:spPr>
          <a:xfrm>
            <a:off x="234450" y="628825"/>
            <a:ext cx="4833077" cy="3885849"/>
          </a:xfrm>
          <a:prstGeom prst="rect">
            <a:avLst/>
          </a:prstGeom>
          <a:solidFill>
            <a:srgbClr val="3F3F3F"/>
          </a:solidFill>
          <a:ln>
            <a:noFill/>
          </a:ln>
        </p:spPr>
      </p:pic>
      <p:sp>
        <p:nvSpPr>
          <p:cNvPr id="150" name="Google Shape;150;p15"/>
          <p:cNvSpPr txBox="1"/>
          <p:nvPr/>
        </p:nvSpPr>
        <p:spPr>
          <a:xfrm>
            <a:off x="5067525" y="842225"/>
            <a:ext cx="3257700" cy="65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Calibri"/>
                <a:ea typeface="Calibri"/>
                <a:cs typeface="Calibri"/>
                <a:sym typeface="Calibri"/>
              </a:rPr>
              <a:t>Azhar Ullah</a:t>
            </a:r>
            <a:endParaRPr sz="1600" b="1">
              <a:solidFill>
                <a:schemeClr val="dk2"/>
              </a:solidFill>
              <a:latin typeface="Calibri"/>
              <a:ea typeface="Calibri"/>
              <a:cs typeface="Calibri"/>
              <a:sym typeface="Calibri"/>
            </a:endParaRPr>
          </a:p>
          <a:p>
            <a:pPr marL="0" lvl="0" indent="0" algn="l" rtl="0">
              <a:spcBef>
                <a:spcPts val="0"/>
              </a:spcBef>
              <a:spcAft>
                <a:spcPts val="0"/>
              </a:spcAft>
              <a:buNone/>
            </a:pPr>
            <a:r>
              <a:rPr lang="en" sz="1600" b="1">
                <a:solidFill>
                  <a:schemeClr val="dk2"/>
                </a:solidFill>
                <a:latin typeface="Calibri"/>
                <a:ea typeface="Calibri"/>
                <a:cs typeface="Calibri"/>
                <a:sym typeface="Calibri"/>
              </a:rPr>
              <a:t>2020000010069</a:t>
            </a:r>
            <a:endParaRPr sz="1600" b="1">
              <a:solidFill>
                <a:schemeClr val="dk2"/>
              </a:solidFill>
              <a:latin typeface="Calibri"/>
              <a:ea typeface="Calibri"/>
              <a:cs typeface="Calibri"/>
              <a:sym typeface="Calibri"/>
            </a:endParaRPr>
          </a:p>
          <a:p>
            <a:pPr marL="0" lvl="0" indent="0" algn="l" rtl="0">
              <a:spcBef>
                <a:spcPts val="0"/>
              </a:spcBef>
              <a:spcAft>
                <a:spcPts val="0"/>
              </a:spcAft>
              <a:buNone/>
            </a:pPr>
            <a:endParaRPr sz="1600" b="1">
              <a:solidFill>
                <a:schemeClr val="dk2"/>
              </a:solidFill>
              <a:latin typeface="Calibri"/>
              <a:ea typeface="Calibri"/>
              <a:cs typeface="Calibri"/>
              <a:sym typeface="Calibri"/>
            </a:endParaRPr>
          </a:p>
        </p:txBody>
      </p:sp>
      <p:sp>
        <p:nvSpPr>
          <p:cNvPr id="151" name="Google Shape;151;p15"/>
          <p:cNvSpPr txBox="1"/>
          <p:nvPr/>
        </p:nvSpPr>
        <p:spPr>
          <a:xfrm>
            <a:off x="5363725" y="1498625"/>
            <a:ext cx="3241800" cy="65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Calibri"/>
                <a:ea typeface="Calibri"/>
                <a:cs typeface="Calibri"/>
                <a:sym typeface="Calibri"/>
              </a:rPr>
              <a:t>Sakib Hasan</a:t>
            </a:r>
            <a:endParaRPr sz="1600" b="1">
              <a:solidFill>
                <a:schemeClr val="dk2"/>
              </a:solidFill>
              <a:latin typeface="Calibri"/>
              <a:ea typeface="Calibri"/>
              <a:cs typeface="Calibri"/>
              <a:sym typeface="Calibri"/>
            </a:endParaRPr>
          </a:p>
          <a:p>
            <a:pPr marL="0" lvl="0" indent="0" algn="l" rtl="0">
              <a:spcBef>
                <a:spcPts val="0"/>
              </a:spcBef>
              <a:spcAft>
                <a:spcPts val="0"/>
              </a:spcAft>
              <a:buNone/>
            </a:pPr>
            <a:r>
              <a:rPr lang="en" sz="1600" b="1">
                <a:solidFill>
                  <a:schemeClr val="dk2"/>
                </a:solidFill>
                <a:latin typeface="Calibri"/>
                <a:ea typeface="Calibri"/>
                <a:cs typeface="Calibri"/>
                <a:sym typeface="Calibri"/>
              </a:rPr>
              <a:t>2021200010048</a:t>
            </a:r>
            <a:endParaRPr sz="1600" b="1">
              <a:solidFill>
                <a:schemeClr val="dk2"/>
              </a:solidFill>
              <a:latin typeface="Calibri"/>
              <a:ea typeface="Calibri"/>
              <a:cs typeface="Calibri"/>
              <a:sym typeface="Calibri"/>
            </a:endParaRPr>
          </a:p>
          <a:p>
            <a:pPr marL="0" lvl="0" indent="0" algn="l" rtl="0">
              <a:spcBef>
                <a:spcPts val="0"/>
              </a:spcBef>
              <a:spcAft>
                <a:spcPts val="0"/>
              </a:spcAft>
              <a:buNone/>
            </a:pPr>
            <a:endParaRPr sz="1300">
              <a:solidFill>
                <a:schemeClr val="dk2"/>
              </a:solidFill>
              <a:latin typeface="Calibri"/>
              <a:ea typeface="Calibri"/>
              <a:cs typeface="Calibri"/>
              <a:sym typeface="Calibri"/>
            </a:endParaRPr>
          </a:p>
        </p:txBody>
      </p:sp>
      <p:sp>
        <p:nvSpPr>
          <p:cNvPr id="152" name="Google Shape;152;p15"/>
          <p:cNvSpPr txBox="1"/>
          <p:nvPr/>
        </p:nvSpPr>
        <p:spPr>
          <a:xfrm>
            <a:off x="5679850" y="2223000"/>
            <a:ext cx="3081600" cy="6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Calibri"/>
                <a:ea typeface="Calibri"/>
                <a:cs typeface="Calibri"/>
                <a:sym typeface="Calibri"/>
              </a:rPr>
              <a:t>Md Razibul Islam</a:t>
            </a:r>
            <a:endParaRPr sz="1600" b="1">
              <a:solidFill>
                <a:schemeClr val="dk2"/>
              </a:solidFill>
              <a:latin typeface="Calibri"/>
              <a:ea typeface="Calibri"/>
              <a:cs typeface="Calibri"/>
              <a:sym typeface="Calibri"/>
            </a:endParaRPr>
          </a:p>
          <a:p>
            <a:pPr marL="0" lvl="0" indent="0" algn="l" rtl="0">
              <a:spcBef>
                <a:spcPts val="0"/>
              </a:spcBef>
              <a:spcAft>
                <a:spcPts val="0"/>
              </a:spcAft>
              <a:buNone/>
            </a:pPr>
            <a:r>
              <a:rPr lang="en" sz="1600" b="1">
                <a:solidFill>
                  <a:schemeClr val="dk2"/>
                </a:solidFill>
                <a:latin typeface="Calibri"/>
                <a:ea typeface="Calibri"/>
                <a:cs typeface="Calibri"/>
                <a:sym typeface="Calibri"/>
              </a:rPr>
              <a:t>2022100010015</a:t>
            </a:r>
            <a:endParaRPr sz="1600" b="1">
              <a:solidFill>
                <a:schemeClr val="dk2"/>
              </a:solidFill>
              <a:latin typeface="Calibri"/>
              <a:ea typeface="Calibri"/>
              <a:cs typeface="Calibri"/>
              <a:sym typeface="Calibri"/>
            </a:endParaRPr>
          </a:p>
        </p:txBody>
      </p:sp>
      <p:sp>
        <p:nvSpPr>
          <p:cNvPr id="153" name="Google Shape;153;p15"/>
          <p:cNvSpPr txBox="1"/>
          <p:nvPr/>
        </p:nvSpPr>
        <p:spPr>
          <a:xfrm>
            <a:off x="6000150" y="2987275"/>
            <a:ext cx="2977500" cy="70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2"/>
                </a:solidFill>
                <a:latin typeface="Calibri"/>
                <a:ea typeface="Calibri"/>
                <a:cs typeface="Calibri"/>
                <a:sym typeface="Calibri"/>
              </a:rPr>
              <a:t>Dalim Kumar Das</a:t>
            </a:r>
            <a:endParaRPr sz="1600" b="1">
              <a:solidFill>
                <a:schemeClr val="dk2"/>
              </a:solidFill>
              <a:latin typeface="Calibri"/>
              <a:ea typeface="Calibri"/>
              <a:cs typeface="Calibri"/>
              <a:sym typeface="Calibri"/>
            </a:endParaRPr>
          </a:p>
          <a:p>
            <a:pPr marL="0" lvl="0" indent="0" algn="l" rtl="0">
              <a:spcBef>
                <a:spcPts val="0"/>
              </a:spcBef>
              <a:spcAft>
                <a:spcPts val="0"/>
              </a:spcAft>
              <a:buNone/>
            </a:pPr>
            <a:r>
              <a:rPr lang="en" sz="1600" b="1">
                <a:solidFill>
                  <a:schemeClr val="dk2"/>
                </a:solidFill>
                <a:latin typeface="Calibri"/>
                <a:ea typeface="Calibri"/>
                <a:cs typeface="Calibri"/>
                <a:sym typeface="Calibri"/>
              </a:rPr>
              <a:t>2022100010018</a:t>
            </a:r>
            <a:endParaRPr sz="1600" b="1">
              <a:solidFill>
                <a:schemeClr val="dk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p:nvPr/>
        </p:nvSpPr>
        <p:spPr>
          <a:xfrm>
            <a:off x="1630025" y="569425"/>
            <a:ext cx="5583000" cy="68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700">
                <a:solidFill>
                  <a:schemeClr val="lt1"/>
                </a:solidFill>
                <a:latin typeface="Calibri"/>
                <a:ea typeface="Calibri"/>
                <a:cs typeface="Calibri"/>
                <a:sym typeface="Calibri"/>
              </a:rPr>
              <a:t>                       Introduction</a:t>
            </a:r>
            <a:endParaRPr sz="2700">
              <a:solidFill>
                <a:schemeClr val="lt1"/>
              </a:solidFill>
              <a:latin typeface="Calibri"/>
              <a:ea typeface="Calibri"/>
              <a:cs typeface="Calibri"/>
              <a:sym typeface="Calibri"/>
            </a:endParaRPr>
          </a:p>
        </p:txBody>
      </p:sp>
      <p:sp>
        <p:nvSpPr>
          <p:cNvPr id="159" name="Google Shape;159;p16"/>
          <p:cNvSpPr txBox="1"/>
          <p:nvPr/>
        </p:nvSpPr>
        <p:spPr>
          <a:xfrm>
            <a:off x="653656" y="1468474"/>
            <a:ext cx="8125967" cy="1104726"/>
          </a:xfrm>
          <a:prstGeom prst="rect">
            <a:avLst/>
          </a:prstGeom>
          <a:noFill/>
          <a:ln>
            <a:noFill/>
          </a:ln>
        </p:spPr>
        <p:txBody>
          <a:bodyPr spcFirstLastPara="1" wrap="square" lIns="91425" tIns="91425" rIns="91425" bIns="91425" anchor="t" anchorCtr="0">
            <a:noAutofit/>
          </a:bodyPr>
          <a:lstStyle/>
          <a:p>
            <a:r>
              <a:rPr lang="en-US" b="1"/>
              <a:t>What</a:t>
            </a:r>
            <a:r>
              <a:rPr lang="en" b="1"/>
              <a:t> are Use Case Relationships?</a:t>
            </a:r>
            <a:endParaRPr lang="en-US"/>
          </a:p>
          <a:p>
            <a:r>
              <a:rPr lang="en-US" sz="1500" dirty="0"/>
              <a:t>Use case relationships define how different functionalities in a system interact and depend on each other. These relationships ensure the system is cohesive, reusable, and structured for scalability.</a:t>
            </a:r>
            <a:endParaRPr lang="en-US" dirty="0"/>
          </a:p>
          <a:p>
            <a:pPr lvl="0" indent="0" algn="l">
              <a:lnSpc>
                <a:spcPct val="114999"/>
              </a:lnSpc>
              <a:spcBef>
                <a:spcPts val="1200"/>
              </a:spcBef>
              <a:buNone/>
            </a:pPr>
            <a:endParaRPr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p:nvPr/>
        </p:nvSpPr>
        <p:spPr>
          <a:xfrm>
            <a:off x="1630025" y="569425"/>
            <a:ext cx="5583000" cy="68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700">
                <a:solidFill>
                  <a:schemeClr val="lt1"/>
                </a:solidFill>
                <a:latin typeface="Calibri"/>
                <a:ea typeface="Calibri"/>
                <a:cs typeface="Calibri"/>
                <a:sym typeface="Calibri"/>
              </a:rPr>
              <a:t>                       Motivations</a:t>
            </a:r>
            <a:endParaRPr sz="2700">
              <a:solidFill>
                <a:schemeClr val="lt1"/>
              </a:solidFill>
              <a:latin typeface="Calibri"/>
              <a:ea typeface="Calibri"/>
              <a:cs typeface="Calibri"/>
              <a:sym typeface="Calibri"/>
            </a:endParaRPr>
          </a:p>
        </p:txBody>
      </p:sp>
      <p:sp>
        <p:nvSpPr>
          <p:cNvPr id="159" name="Google Shape;159;p16"/>
          <p:cNvSpPr txBox="1"/>
          <p:nvPr/>
        </p:nvSpPr>
        <p:spPr>
          <a:xfrm>
            <a:off x="530762" y="1468474"/>
            <a:ext cx="8248861" cy="2611587"/>
          </a:xfrm>
          <a:prstGeom prst="rect">
            <a:avLst/>
          </a:prstGeom>
          <a:noFill/>
          <a:ln>
            <a:noFill/>
          </a:ln>
        </p:spPr>
        <p:txBody>
          <a:bodyPr spcFirstLastPara="1" wrap="square" lIns="91425" tIns="91425" rIns="91425" bIns="91425" anchor="t" anchorCtr="0">
            <a:noAutofit/>
          </a:bodyPr>
          <a:lstStyle/>
          <a:p>
            <a:pPr marL="285750" indent="-285750">
              <a:buFont typeface="Wingdings"/>
              <a:buChar char="q"/>
            </a:pPr>
            <a:r>
              <a:rPr lang="en-US" sz="1500"/>
              <a:t>In traditional game room management, bookings are handled manually, leading to scheduling conflicts and inefficiencies.</a:t>
            </a:r>
            <a:endParaRPr lang="en-US"/>
          </a:p>
          <a:p>
            <a:endParaRPr lang="en-US" sz="1500"/>
          </a:p>
          <a:p>
            <a:pPr marL="285750" indent="-285750">
              <a:buFont typeface="Wingdings"/>
              <a:buChar char="q"/>
            </a:pPr>
            <a:r>
              <a:rPr lang="en-US" sz="1500"/>
              <a:t>Students often visit the game room only to find no available slots, wasting their time.</a:t>
            </a:r>
            <a:endParaRPr lang="en-US"/>
          </a:p>
          <a:p>
            <a:endParaRPr lang="en-US" sz="1500"/>
          </a:p>
          <a:p>
            <a:pPr marL="285750" indent="-285750">
              <a:buFont typeface="Wingdings"/>
              <a:buChar char="q"/>
            </a:pPr>
            <a:r>
              <a:rPr lang="en-US" sz="1500"/>
              <a:t>Admins face challenges in managing game slots, monitoring usage, and resolving conflicts due to manual processes.</a:t>
            </a:r>
            <a:endParaRPr lang="en"/>
          </a:p>
          <a:p>
            <a:endParaRPr lang="en-US" sz="1500"/>
          </a:p>
          <a:p>
            <a:pPr marL="285750" indent="-285750">
              <a:buFont typeface="Wingdings"/>
              <a:buChar char="q"/>
            </a:pPr>
            <a:r>
              <a:rPr lang="en-US" sz="1500"/>
              <a:t>An online system can streamline bookings, provide real-time availability, and automate management tasks, ensuring a better experience for both students and admins.</a:t>
            </a:r>
            <a:endParaRPr lang="en-US"/>
          </a:p>
          <a:p>
            <a:pPr marL="285750" lvl="0" indent="-285750" algn="l">
              <a:lnSpc>
                <a:spcPct val="114999"/>
              </a:lnSpc>
              <a:spcBef>
                <a:spcPts val="1200"/>
              </a:spcBef>
              <a:buFont typeface="Wingdings"/>
              <a:buChar char="q"/>
            </a:pPr>
            <a:endParaRPr sz="1500"/>
          </a:p>
        </p:txBody>
      </p:sp>
    </p:spTree>
    <p:extLst>
      <p:ext uri="{BB962C8B-B14F-4D97-AF65-F5344CB8AC3E}">
        <p14:creationId xmlns:p14="http://schemas.microsoft.com/office/powerpoint/2010/main" val="3762331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p:nvPr/>
        </p:nvSpPr>
        <p:spPr>
          <a:xfrm>
            <a:off x="1630025" y="569425"/>
            <a:ext cx="5583000" cy="689100"/>
          </a:xfrm>
          <a:prstGeom prst="rect">
            <a:avLst/>
          </a:prstGeom>
          <a:noFill/>
          <a:ln>
            <a:noFill/>
          </a:ln>
        </p:spPr>
        <p:txBody>
          <a:bodyPr spcFirstLastPara="1" wrap="square" lIns="91425" tIns="91425" rIns="91425" bIns="91425" anchor="t" anchorCtr="0">
            <a:noAutofit/>
          </a:bodyPr>
          <a:lstStyle/>
          <a:p>
            <a:r>
              <a:rPr lang="en" sz="2700" dirty="0">
                <a:solidFill>
                  <a:schemeClr val="lt1"/>
                </a:solidFill>
                <a:latin typeface="Calibri"/>
                <a:ea typeface="Calibri"/>
                <a:cs typeface="Calibri"/>
                <a:sym typeface="Calibri"/>
              </a:rPr>
              <a:t>                       Use Case Relationships</a:t>
            </a:r>
            <a:endParaRPr lang="en" sz="2700" dirty="0">
              <a:solidFill>
                <a:schemeClr val="lt1"/>
              </a:solidFill>
              <a:latin typeface="Calibri"/>
              <a:ea typeface="Calibri"/>
              <a:cs typeface="Calibri"/>
            </a:endParaRPr>
          </a:p>
          <a:p>
            <a:endParaRPr lang="en" sz="2700" dirty="0">
              <a:solidFill>
                <a:schemeClr val="lt1"/>
              </a:solidFill>
              <a:latin typeface="Calibri"/>
              <a:ea typeface="Calibri"/>
              <a:cs typeface="Calibri"/>
            </a:endParaRPr>
          </a:p>
        </p:txBody>
      </p:sp>
      <p:sp>
        <p:nvSpPr>
          <p:cNvPr id="3" name="TextBox 2">
            <a:extLst>
              <a:ext uri="{FF2B5EF4-FFF2-40B4-BE49-F238E27FC236}">
                <a16:creationId xmlns:a16="http://schemas.microsoft.com/office/drawing/2014/main" id="{223EEDA9-C1CC-2635-0F76-B642167B758A}"/>
              </a:ext>
            </a:extLst>
          </p:cNvPr>
          <p:cNvSpPr txBox="1"/>
          <p:nvPr/>
        </p:nvSpPr>
        <p:spPr>
          <a:xfrm>
            <a:off x="792926" y="1254330"/>
            <a:ext cx="7021285"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lvl="1"/>
            <a:r>
              <a:rPr lang="en-US" b="1" dirty="0"/>
              <a:t>Generalization Relationships</a:t>
            </a:r>
            <a:endParaRPr lang="en-US" dirty="0">
              <a:solidFill>
                <a:srgbClr val="FFFFFF"/>
              </a:solidFill>
            </a:endParaRPr>
          </a:p>
        </p:txBody>
      </p:sp>
      <p:pic>
        <p:nvPicPr>
          <p:cNvPr id="4" name="Picture 3" descr="A diagram of a person with a login and view dashboard&#10;&#10;Description automatically generated">
            <a:extLst>
              <a:ext uri="{FF2B5EF4-FFF2-40B4-BE49-F238E27FC236}">
                <a16:creationId xmlns:a16="http://schemas.microsoft.com/office/drawing/2014/main" id="{CA7B6DCF-6E84-D79C-DBAC-3B600E872859}"/>
              </a:ext>
            </a:extLst>
          </p:cNvPr>
          <p:cNvPicPr>
            <a:picLocks noChangeAspect="1"/>
          </p:cNvPicPr>
          <p:nvPr/>
        </p:nvPicPr>
        <p:blipFill>
          <a:blip r:embed="rId3"/>
          <a:srcRect l="-172" t="-2892" r="345" b="3855"/>
          <a:stretch/>
        </p:blipFill>
        <p:spPr>
          <a:xfrm>
            <a:off x="2285544" y="1685554"/>
            <a:ext cx="4298297" cy="3056357"/>
          </a:xfrm>
          <a:prstGeom prst="rect">
            <a:avLst/>
          </a:prstGeom>
        </p:spPr>
      </p:pic>
    </p:spTree>
    <p:extLst>
      <p:ext uri="{BB962C8B-B14F-4D97-AF65-F5344CB8AC3E}">
        <p14:creationId xmlns:p14="http://schemas.microsoft.com/office/powerpoint/2010/main" val="7211621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p:nvPr/>
        </p:nvSpPr>
        <p:spPr>
          <a:xfrm>
            <a:off x="1630025" y="569425"/>
            <a:ext cx="5583000" cy="689100"/>
          </a:xfrm>
          <a:prstGeom prst="rect">
            <a:avLst/>
          </a:prstGeom>
          <a:noFill/>
          <a:ln>
            <a:noFill/>
          </a:ln>
        </p:spPr>
        <p:txBody>
          <a:bodyPr spcFirstLastPara="1" wrap="square" lIns="91425" tIns="91425" rIns="91425" bIns="91425" anchor="t" anchorCtr="0">
            <a:noAutofit/>
          </a:bodyPr>
          <a:lstStyle/>
          <a:p>
            <a:r>
              <a:rPr lang="en" sz="2700" dirty="0">
                <a:solidFill>
                  <a:schemeClr val="lt1"/>
                </a:solidFill>
                <a:latin typeface="Calibri"/>
                <a:ea typeface="Calibri"/>
                <a:cs typeface="Calibri"/>
                <a:sym typeface="Calibri"/>
              </a:rPr>
              <a:t>                       Use Case Relationships</a:t>
            </a:r>
            <a:endParaRPr lang="en" sz="2700" dirty="0">
              <a:solidFill>
                <a:schemeClr val="lt1"/>
              </a:solidFill>
              <a:latin typeface="Calibri"/>
              <a:ea typeface="Calibri"/>
              <a:cs typeface="Calibri"/>
            </a:endParaRPr>
          </a:p>
          <a:p>
            <a:endParaRPr lang="en" sz="2700" dirty="0">
              <a:solidFill>
                <a:schemeClr val="lt1"/>
              </a:solidFill>
              <a:latin typeface="Calibri"/>
              <a:ea typeface="Calibri"/>
              <a:cs typeface="Calibri"/>
            </a:endParaRPr>
          </a:p>
        </p:txBody>
      </p:sp>
      <p:sp>
        <p:nvSpPr>
          <p:cNvPr id="159" name="Google Shape;159;p16"/>
          <p:cNvSpPr txBox="1"/>
          <p:nvPr/>
        </p:nvSpPr>
        <p:spPr>
          <a:xfrm>
            <a:off x="656937" y="1260656"/>
            <a:ext cx="8167218" cy="420837"/>
          </a:xfrm>
          <a:prstGeom prst="rect">
            <a:avLst/>
          </a:prstGeom>
          <a:noFill/>
          <a:ln>
            <a:noFill/>
          </a:ln>
        </p:spPr>
        <p:txBody>
          <a:bodyPr spcFirstLastPara="1" wrap="square" lIns="91425" tIns="91425" rIns="91425" bIns="91425" anchor="t" anchorCtr="0">
            <a:noAutofit/>
          </a:bodyPr>
          <a:lstStyle/>
          <a:p>
            <a:r>
              <a:rPr lang="en-US" b="1" dirty="0"/>
              <a:t> Include Relationships</a:t>
            </a:r>
            <a:endParaRPr lang="en-US" dirty="0"/>
          </a:p>
          <a:p>
            <a:pPr lvl="1"/>
            <a:endParaRPr lang="en-US" dirty="0"/>
          </a:p>
        </p:txBody>
      </p:sp>
      <p:pic>
        <p:nvPicPr>
          <p:cNvPr id="2" name="Picture 1" descr="A diagram of a person with text&#10;&#10;Description automatically generated">
            <a:extLst>
              <a:ext uri="{FF2B5EF4-FFF2-40B4-BE49-F238E27FC236}">
                <a16:creationId xmlns:a16="http://schemas.microsoft.com/office/drawing/2014/main" id="{0FBB3B5D-C750-6AC7-1B17-3B2D3A9FB9F7}"/>
              </a:ext>
            </a:extLst>
          </p:cNvPr>
          <p:cNvPicPr>
            <a:picLocks noChangeAspect="1"/>
          </p:cNvPicPr>
          <p:nvPr/>
        </p:nvPicPr>
        <p:blipFill>
          <a:blip r:embed="rId3"/>
          <a:srcRect t="-84" r="1382" b="7576"/>
          <a:stretch/>
        </p:blipFill>
        <p:spPr>
          <a:xfrm>
            <a:off x="2378798" y="1890500"/>
            <a:ext cx="3886018" cy="2496141"/>
          </a:xfrm>
          <a:prstGeom prst="rect">
            <a:avLst/>
          </a:prstGeom>
          <a:ln>
            <a:noFill/>
          </a:ln>
          <a:effectLst>
            <a:softEdge rad="112500"/>
          </a:effectLst>
        </p:spPr>
      </p:pic>
    </p:spTree>
    <p:extLst>
      <p:ext uri="{BB962C8B-B14F-4D97-AF65-F5344CB8AC3E}">
        <p14:creationId xmlns:p14="http://schemas.microsoft.com/office/powerpoint/2010/main" val="1464982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6"/>
          <p:cNvSpPr txBox="1"/>
          <p:nvPr/>
        </p:nvSpPr>
        <p:spPr>
          <a:xfrm>
            <a:off x="1630025" y="569425"/>
            <a:ext cx="5583000" cy="689100"/>
          </a:xfrm>
          <a:prstGeom prst="rect">
            <a:avLst/>
          </a:prstGeom>
          <a:noFill/>
          <a:ln>
            <a:noFill/>
          </a:ln>
        </p:spPr>
        <p:txBody>
          <a:bodyPr spcFirstLastPara="1" wrap="square" lIns="91425" tIns="91425" rIns="91425" bIns="91425" anchor="t" anchorCtr="0">
            <a:noAutofit/>
          </a:bodyPr>
          <a:lstStyle/>
          <a:p>
            <a:r>
              <a:rPr lang="en" sz="2700" dirty="0">
                <a:solidFill>
                  <a:schemeClr val="lt1"/>
                </a:solidFill>
                <a:latin typeface="Calibri"/>
                <a:ea typeface="Calibri"/>
                <a:cs typeface="Calibri"/>
                <a:sym typeface="Calibri"/>
              </a:rPr>
              <a:t>                       Use Case Relationships</a:t>
            </a:r>
            <a:endParaRPr lang="en" sz="2700" dirty="0">
              <a:solidFill>
                <a:schemeClr val="lt1"/>
              </a:solidFill>
              <a:latin typeface="Calibri"/>
              <a:ea typeface="Calibri"/>
              <a:cs typeface="Calibri"/>
            </a:endParaRPr>
          </a:p>
          <a:p>
            <a:endParaRPr lang="en" sz="2700" dirty="0">
              <a:solidFill>
                <a:schemeClr val="lt1"/>
              </a:solidFill>
              <a:latin typeface="Calibri"/>
              <a:ea typeface="Calibri"/>
              <a:cs typeface="Calibri"/>
            </a:endParaRPr>
          </a:p>
        </p:txBody>
      </p:sp>
      <p:sp>
        <p:nvSpPr>
          <p:cNvPr id="159" name="Google Shape;159;p16"/>
          <p:cNvSpPr txBox="1"/>
          <p:nvPr/>
        </p:nvSpPr>
        <p:spPr>
          <a:xfrm>
            <a:off x="646422" y="1468474"/>
            <a:ext cx="8133201" cy="1264480"/>
          </a:xfrm>
          <a:prstGeom prst="rect">
            <a:avLst/>
          </a:prstGeom>
          <a:noFill/>
          <a:ln>
            <a:noFill/>
          </a:ln>
        </p:spPr>
        <p:txBody>
          <a:bodyPr spcFirstLastPara="1" wrap="square" lIns="91425" tIns="91425" rIns="91425" bIns="91425" anchor="t" anchorCtr="0">
            <a:noAutofit/>
          </a:bodyPr>
          <a:lstStyle/>
          <a:p>
            <a:r>
              <a:rPr lang="en-US" b="1" dirty="0"/>
              <a:t> Extend Relationships</a:t>
            </a:r>
            <a:endParaRPr lang="en-US" dirty="0"/>
          </a:p>
          <a:p>
            <a:endParaRPr lang="en-US" sz="1500" b="1" dirty="0"/>
          </a:p>
          <a:p>
            <a:pPr lvl="1"/>
            <a:endParaRPr lang="en-US"/>
          </a:p>
          <a:p>
            <a:endParaRPr lang="en-US" sz="1500" dirty="0"/>
          </a:p>
        </p:txBody>
      </p:sp>
      <p:pic>
        <p:nvPicPr>
          <p:cNvPr id="2" name="Picture 1" descr="A diagram of a person with blue circles and text&#10;&#10;Description automatically generated">
            <a:extLst>
              <a:ext uri="{FF2B5EF4-FFF2-40B4-BE49-F238E27FC236}">
                <a16:creationId xmlns:a16="http://schemas.microsoft.com/office/drawing/2014/main" id="{11FBA1AE-5125-6D48-D80C-261FCE3104E6}"/>
              </a:ext>
            </a:extLst>
          </p:cNvPr>
          <p:cNvPicPr>
            <a:picLocks noChangeAspect="1"/>
          </p:cNvPicPr>
          <p:nvPr/>
        </p:nvPicPr>
        <p:blipFill>
          <a:blip r:embed="rId3"/>
          <a:stretch>
            <a:fillRect/>
          </a:stretch>
        </p:blipFill>
        <p:spPr>
          <a:xfrm>
            <a:off x="2730334" y="1872342"/>
            <a:ext cx="2550227" cy="2697060"/>
          </a:xfrm>
          <a:prstGeom prst="rect">
            <a:avLst/>
          </a:prstGeom>
          <a:ln>
            <a:noFill/>
          </a:ln>
          <a:effectLst>
            <a:softEdge rad="112500"/>
          </a:effectLst>
        </p:spPr>
      </p:pic>
    </p:spTree>
    <p:extLst>
      <p:ext uri="{BB962C8B-B14F-4D97-AF65-F5344CB8AC3E}">
        <p14:creationId xmlns:p14="http://schemas.microsoft.com/office/powerpoint/2010/main" val="3259889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Google Shape;159;p16"/>
          <p:cNvSpPr txBox="1"/>
          <p:nvPr/>
        </p:nvSpPr>
        <p:spPr>
          <a:xfrm>
            <a:off x="668212" y="1786776"/>
            <a:ext cx="8473120" cy="788671"/>
          </a:xfrm>
          <a:prstGeom prst="rect">
            <a:avLst/>
          </a:prstGeom>
          <a:noFill/>
          <a:ln>
            <a:noFill/>
          </a:ln>
        </p:spPr>
        <p:txBody>
          <a:bodyPr spcFirstLastPara="1" wrap="square" lIns="91425" tIns="91425" rIns="91425" bIns="91425" anchor="t" anchorCtr="0">
            <a:noAutofit/>
          </a:bodyPr>
          <a:lstStyle/>
          <a:p>
            <a:pPr marL="342900" indent="-342900">
              <a:buAutoNum type="arabicPeriod"/>
            </a:pPr>
            <a:r>
              <a:rPr lang="en" sz="1500" b="1" dirty="0"/>
              <a:t>Admin </a:t>
            </a:r>
            <a:endParaRPr lang="en-US" dirty="0"/>
          </a:p>
          <a:p>
            <a:pPr marL="342900" indent="-342900">
              <a:buAutoNum type="arabicPeriod"/>
            </a:pPr>
            <a:r>
              <a:rPr lang="en-US" sz="1500" b="1" dirty="0"/>
              <a:t>Student</a:t>
            </a:r>
            <a:endParaRPr lang="en-US" dirty="0"/>
          </a:p>
        </p:txBody>
      </p:sp>
      <p:sp>
        <p:nvSpPr>
          <p:cNvPr id="4" name="TextBox 3">
            <a:extLst>
              <a:ext uri="{FF2B5EF4-FFF2-40B4-BE49-F238E27FC236}">
                <a16:creationId xmlns:a16="http://schemas.microsoft.com/office/drawing/2014/main" id="{28AA1524-4717-5AA5-E2AA-CD012CDBA850}"/>
              </a:ext>
            </a:extLst>
          </p:cNvPr>
          <p:cNvSpPr txBox="1"/>
          <p:nvPr/>
        </p:nvSpPr>
        <p:spPr>
          <a:xfrm>
            <a:off x="671482" y="1283526"/>
            <a:ext cx="750994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This Game booking system involves with two types of primary actors. </a:t>
            </a:r>
          </a:p>
        </p:txBody>
      </p:sp>
      <p:sp>
        <p:nvSpPr>
          <p:cNvPr id="5" name="TextBox 4">
            <a:extLst>
              <a:ext uri="{FF2B5EF4-FFF2-40B4-BE49-F238E27FC236}">
                <a16:creationId xmlns:a16="http://schemas.microsoft.com/office/drawing/2014/main" id="{4DCBCD03-6EF3-7922-C9D5-826F97CD5CB2}"/>
              </a:ext>
            </a:extLst>
          </p:cNvPr>
          <p:cNvSpPr txBox="1"/>
          <p:nvPr/>
        </p:nvSpPr>
        <p:spPr>
          <a:xfrm>
            <a:off x="788141" y="580993"/>
            <a:ext cx="6176859" cy="3847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 sz="1900" b="1">
                <a:solidFill>
                  <a:srgbClr val="AF7B51"/>
                </a:solidFill>
                <a:latin typeface="Nunito"/>
              </a:rPr>
              <a:t>Primary Actors</a:t>
            </a:r>
            <a:endParaRPr lang="en-US" sz="1900">
              <a:latin typeface="Nunito"/>
            </a:endParaRPr>
          </a:p>
        </p:txBody>
      </p:sp>
      <p:pic>
        <p:nvPicPr>
          <p:cNvPr id="2" name="Picture 1" descr="Gender&#10;&#10;Gender">
            <a:extLst>
              <a:ext uri="{FF2B5EF4-FFF2-40B4-BE49-F238E27FC236}">
                <a16:creationId xmlns:a16="http://schemas.microsoft.com/office/drawing/2014/main" id="{528EC710-7FCE-2F96-7F1C-DC4F5690AFFA}"/>
              </a:ext>
            </a:extLst>
          </p:cNvPr>
          <p:cNvPicPr>
            <a:picLocks noChangeAspect="1"/>
          </p:cNvPicPr>
          <p:nvPr/>
        </p:nvPicPr>
        <p:blipFill>
          <a:blip r:embed="rId3"/>
          <a:stretch>
            <a:fillRect/>
          </a:stretch>
        </p:blipFill>
        <p:spPr>
          <a:xfrm>
            <a:off x="2425782" y="2894673"/>
            <a:ext cx="3238500" cy="1209675"/>
          </a:xfrm>
          <a:prstGeom prst="rect">
            <a:avLst/>
          </a:prstGeom>
        </p:spPr>
      </p:pic>
    </p:spTree>
    <p:extLst>
      <p:ext uri="{BB962C8B-B14F-4D97-AF65-F5344CB8AC3E}">
        <p14:creationId xmlns:p14="http://schemas.microsoft.com/office/powerpoint/2010/main" val="2145798246"/>
      </p:ext>
    </p:extLst>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14</Slides>
  <Notes>14</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Shift</vt:lpstr>
      <vt:lpstr>South East University                             Department of Computer Science &amp; Engineering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Admin Use Cases</vt:lpstr>
      <vt:lpstr>Student Use Cases</vt:lpstr>
      <vt:lpstr>                            Combined Use Cases </vt:lpstr>
      <vt:lpstr>                                                                       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82</cp:revision>
  <dcterms:modified xsi:type="dcterms:W3CDTF">2025-01-03T16:40:02Z</dcterms:modified>
</cp:coreProperties>
</file>